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Jua" charset="1" panose="00000000000000000000"/>
      <p:regular r:id="rId18"/>
    </p:embeddedFont>
    <p:embeddedFont>
      <p:font typeface="Bobby Jones" charset="1" panose="000000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19.svg>
</file>

<file path=ppt/media/image2.svg>
</file>

<file path=ppt/media/image20.gif>
</file>

<file path=ppt/media/image3.png>
</file>

<file path=ppt/media/image4.svg>
</file>

<file path=ppt/media/image5.png>
</file>

<file path=ppt/media/image6.svg>
</file>

<file path=ppt/media/image7.pn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gif"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gif"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gif" Type="http://schemas.openxmlformats.org/officeDocument/2006/relationships/image"/><Relationship Id="rId3" Target="../media/image1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4D4784"/>
        </a:solidFill>
      </p:bgPr>
    </p:bg>
    <p:spTree>
      <p:nvGrpSpPr>
        <p:cNvPr id="1" name=""/>
        <p:cNvGrpSpPr/>
        <p:nvPr/>
      </p:nvGrpSpPr>
      <p:grpSpPr>
        <a:xfrm>
          <a:off x="0" y="0"/>
          <a:ext cx="0" cy="0"/>
          <a:chOff x="0" y="0"/>
          <a:chExt cx="0" cy="0"/>
        </a:xfrm>
      </p:grpSpPr>
      <p:sp>
        <p:nvSpPr>
          <p:cNvPr name="Freeform 2" id="2"/>
          <p:cNvSpPr/>
          <p:nvPr/>
        </p:nvSpPr>
        <p:spPr>
          <a:xfrm flipH="false" flipV="false" rot="0">
            <a:off x="-729262" y="-443646"/>
            <a:ext cx="3152209" cy="2108040"/>
          </a:xfrm>
          <a:custGeom>
            <a:avLst/>
            <a:gdLst/>
            <a:ahLst/>
            <a:cxnLst/>
            <a:rect r="r" b="b" t="t" l="l"/>
            <a:pathLst>
              <a:path h="2108040" w="3152209">
                <a:moveTo>
                  <a:pt x="0" y="0"/>
                </a:moveTo>
                <a:lnTo>
                  <a:pt x="3152208" y="0"/>
                </a:lnTo>
                <a:lnTo>
                  <a:pt x="3152208" y="2108040"/>
                </a:lnTo>
                <a:lnTo>
                  <a:pt x="0" y="21080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119494" y="610374"/>
            <a:ext cx="2547719" cy="1703787"/>
          </a:xfrm>
          <a:custGeom>
            <a:avLst/>
            <a:gdLst/>
            <a:ahLst/>
            <a:cxnLst/>
            <a:rect r="r" b="b" t="t" l="l"/>
            <a:pathLst>
              <a:path h="1703787" w="2547719">
                <a:moveTo>
                  <a:pt x="0" y="0"/>
                </a:moveTo>
                <a:lnTo>
                  <a:pt x="2547719" y="0"/>
                </a:lnTo>
                <a:lnTo>
                  <a:pt x="2547719" y="1703787"/>
                </a:lnTo>
                <a:lnTo>
                  <a:pt x="0" y="17037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807064" y="-1145162"/>
            <a:ext cx="3048735" cy="2607429"/>
          </a:xfrm>
          <a:custGeom>
            <a:avLst/>
            <a:gdLst/>
            <a:ahLst/>
            <a:cxnLst/>
            <a:rect r="r" b="b" t="t" l="l"/>
            <a:pathLst>
              <a:path h="2607429" w="3048735">
                <a:moveTo>
                  <a:pt x="0" y="0"/>
                </a:moveTo>
                <a:lnTo>
                  <a:pt x="3048734" y="0"/>
                </a:lnTo>
                <a:lnTo>
                  <a:pt x="3048734" y="2607429"/>
                </a:lnTo>
                <a:lnTo>
                  <a:pt x="0" y="260742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480185" y="7238640"/>
            <a:ext cx="18966050" cy="3405302"/>
          </a:xfrm>
          <a:custGeom>
            <a:avLst/>
            <a:gdLst/>
            <a:ahLst/>
            <a:cxnLst/>
            <a:rect r="r" b="b" t="t" l="l"/>
            <a:pathLst>
              <a:path h="3405302" w="18966050">
                <a:moveTo>
                  <a:pt x="0" y="0"/>
                </a:moveTo>
                <a:lnTo>
                  <a:pt x="18966051" y="0"/>
                </a:lnTo>
                <a:lnTo>
                  <a:pt x="18966051" y="3405302"/>
                </a:lnTo>
                <a:lnTo>
                  <a:pt x="0" y="340530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4921369" y="803863"/>
            <a:ext cx="5289915" cy="2179886"/>
          </a:xfrm>
          <a:custGeom>
            <a:avLst/>
            <a:gdLst/>
            <a:ahLst/>
            <a:cxnLst/>
            <a:rect r="r" b="b" t="t" l="l"/>
            <a:pathLst>
              <a:path h="2179886" w="5289915">
                <a:moveTo>
                  <a:pt x="0" y="0"/>
                </a:moveTo>
                <a:lnTo>
                  <a:pt x="5289915" y="0"/>
                </a:lnTo>
                <a:lnTo>
                  <a:pt x="5289915" y="2179886"/>
                </a:lnTo>
                <a:lnTo>
                  <a:pt x="0" y="2179886"/>
                </a:lnTo>
                <a:lnTo>
                  <a:pt x="0" y="0"/>
                </a:lnTo>
                <a:close/>
              </a:path>
            </a:pathLst>
          </a:custGeom>
          <a:blipFill>
            <a:blip r:embed="rId8"/>
            <a:stretch>
              <a:fillRect l="0" t="0" r="0" b="0"/>
            </a:stretch>
          </a:blipFill>
        </p:spPr>
      </p:sp>
      <p:sp>
        <p:nvSpPr>
          <p:cNvPr name="TextBox 7" id="7"/>
          <p:cNvSpPr txBox="true"/>
          <p:nvPr/>
        </p:nvSpPr>
        <p:spPr>
          <a:xfrm rot="0">
            <a:off x="2925527" y="8533696"/>
            <a:ext cx="9281599" cy="724604"/>
          </a:xfrm>
          <a:prstGeom prst="rect">
            <a:avLst/>
          </a:prstGeom>
        </p:spPr>
        <p:txBody>
          <a:bodyPr anchor="t" rtlCol="false" tIns="0" lIns="0" bIns="0" rIns="0">
            <a:spAutoFit/>
          </a:bodyPr>
          <a:lstStyle/>
          <a:p>
            <a:pPr algn="ctr">
              <a:lnSpc>
                <a:spcPts val="5211"/>
              </a:lnSpc>
            </a:pPr>
            <a:r>
              <a:rPr lang="en-US" sz="3722">
                <a:solidFill>
                  <a:srgbClr val="FFFFFF"/>
                </a:solidFill>
                <a:latin typeface="Jua"/>
              </a:rPr>
              <a:t>Using Symmetry Algorithm </a:t>
            </a:r>
          </a:p>
        </p:txBody>
      </p:sp>
      <p:sp>
        <p:nvSpPr>
          <p:cNvPr name="TextBox 8" id="8"/>
          <p:cNvSpPr txBox="true"/>
          <p:nvPr/>
        </p:nvSpPr>
        <p:spPr>
          <a:xfrm rot="0">
            <a:off x="1431798" y="6229989"/>
            <a:ext cx="11974197" cy="2351332"/>
          </a:xfrm>
          <a:prstGeom prst="rect">
            <a:avLst/>
          </a:prstGeom>
        </p:spPr>
        <p:txBody>
          <a:bodyPr anchor="t" rtlCol="false" tIns="0" lIns="0" bIns="0" rIns="0">
            <a:spAutoFit/>
          </a:bodyPr>
          <a:lstStyle/>
          <a:p>
            <a:pPr algn="ctr">
              <a:lnSpc>
                <a:spcPts val="18974"/>
              </a:lnSpc>
              <a:spcBef>
                <a:spcPct val="0"/>
              </a:spcBef>
            </a:pPr>
            <a:r>
              <a:rPr lang="en-US" sz="13552">
                <a:solidFill>
                  <a:srgbClr val="FFFFFF"/>
                </a:solidFill>
                <a:latin typeface="Bobby Jones"/>
              </a:rPr>
              <a:t>ENCRYPTION</a:t>
            </a:r>
          </a:p>
        </p:txBody>
      </p:sp>
      <p:sp>
        <p:nvSpPr>
          <p:cNvPr name="TextBox 9" id="9"/>
          <p:cNvSpPr txBox="true"/>
          <p:nvPr/>
        </p:nvSpPr>
        <p:spPr>
          <a:xfrm rot="0">
            <a:off x="1431798" y="4872808"/>
            <a:ext cx="11974197" cy="1930039"/>
          </a:xfrm>
          <a:prstGeom prst="rect">
            <a:avLst/>
          </a:prstGeom>
        </p:spPr>
        <p:txBody>
          <a:bodyPr anchor="t" rtlCol="false" tIns="0" lIns="0" bIns="0" rIns="0">
            <a:spAutoFit/>
          </a:bodyPr>
          <a:lstStyle/>
          <a:p>
            <a:pPr algn="ctr" marL="0" indent="0" lvl="0">
              <a:lnSpc>
                <a:spcPts val="14204"/>
              </a:lnSpc>
              <a:spcBef>
                <a:spcPct val="0"/>
              </a:spcBef>
            </a:pPr>
            <a:r>
              <a:rPr lang="en-US" sz="14064">
                <a:solidFill>
                  <a:srgbClr val="FFFFFF"/>
                </a:solidFill>
                <a:latin typeface="Bobby Jones"/>
              </a:rPr>
              <a:t>PRIVATE KEY</a:t>
            </a:r>
          </a:p>
        </p:txBody>
      </p:sp>
      <p:sp>
        <p:nvSpPr>
          <p:cNvPr name="TextBox 10" id="10"/>
          <p:cNvSpPr txBox="true"/>
          <p:nvPr/>
        </p:nvSpPr>
        <p:spPr>
          <a:xfrm rot="0">
            <a:off x="11855798" y="9312156"/>
            <a:ext cx="8948474" cy="837656"/>
          </a:xfrm>
          <a:prstGeom prst="rect">
            <a:avLst/>
          </a:prstGeom>
        </p:spPr>
        <p:txBody>
          <a:bodyPr anchor="t" rtlCol="false" tIns="0" lIns="0" bIns="0" rIns="0">
            <a:spAutoFit/>
          </a:bodyPr>
          <a:lstStyle/>
          <a:p>
            <a:pPr algn="ctr">
              <a:lnSpc>
                <a:spcPts val="3134"/>
              </a:lnSpc>
            </a:pPr>
            <a:r>
              <a:rPr lang="en-US" sz="2238">
                <a:solidFill>
                  <a:srgbClr val="FFFFFF"/>
                </a:solidFill>
                <a:latin typeface="Jua"/>
              </a:rPr>
              <a:t>Sathvika Karri (sk3628)</a:t>
            </a:r>
          </a:p>
          <a:p>
            <a:pPr algn="ctr">
              <a:lnSpc>
                <a:spcPts val="3134"/>
              </a:lnSpc>
            </a:pPr>
            <a:r>
              <a:rPr lang="en-US" sz="2238">
                <a:solidFill>
                  <a:srgbClr val="FFFFFF"/>
                </a:solidFill>
                <a:latin typeface="Jua"/>
              </a:rPr>
              <a:t>Rohan Katkam (rk944)</a:t>
            </a:r>
          </a:p>
        </p:txBody>
      </p:sp>
      <p:sp>
        <p:nvSpPr>
          <p:cNvPr name="TextBox 11" id="11"/>
          <p:cNvSpPr txBox="true"/>
          <p:nvPr/>
        </p:nvSpPr>
        <p:spPr>
          <a:xfrm rot="0">
            <a:off x="2778097" y="2984572"/>
            <a:ext cx="9281599" cy="1469136"/>
          </a:xfrm>
          <a:prstGeom prst="rect">
            <a:avLst/>
          </a:prstGeom>
        </p:spPr>
        <p:txBody>
          <a:bodyPr anchor="t" rtlCol="false" tIns="0" lIns="0" bIns="0" rIns="0">
            <a:spAutoFit/>
          </a:bodyPr>
          <a:lstStyle/>
          <a:p>
            <a:pPr algn="ctr">
              <a:lnSpc>
                <a:spcPts val="5652"/>
              </a:lnSpc>
            </a:pPr>
            <a:r>
              <a:rPr lang="en-US" sz="3600">
                <a:solidFill>
                  <a:srgbClr val="FFFFFF"/>
                </a:solidFill>
                <a:latin typeface="Jua"/>
              </a:rPr>
              <a:t>INTERNET &amp; HIGHER LAYER PROTOCOLS </a:t>
            </a:r>
          </a:p>
          <a:p>
            <a:pPr algn="ctr">
              <a:lnSpc>
                <a:spcPts val="5652"/>
              </a:lnSpc>
              <a:spcBef>
                <a:spcPct val="0"/>
              </a:spcBef>
            </a:pPr>
            <a:r>
              <a:rPr lang="en-US" sz="3600">
                <a:solidFill>
                  <a:srgbClr val="FFFFFF"/>
                </a:solidFill>
                <a:latin typeface="Jua"/>
              </a:rPr>
              <a:t>By Dr. Moshiur Rahman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4D4784"/>
        </a:solidFill>
      </p:bgPr>
    </p:bg>
    <p:spTree>
      <p:nvGrpSpPr>
        <p:cNvPr id="1" name=""/>
        <p:cNvGrpSpPr/>
        <p:nvPr/>
      </p:nvGrpSpPr>
      <p:grpSpPr>
        <a:xfrm>
          <a:off x="0" y="0"/>
          <a:ext cx="0" cy="0"/>
          <a:chOff x="0" y="0"/>
          <a:chExt cx="0" cy="0"/>
        </a:xfrm>
      </p:grpSpPr>
      <p:sp>
        <p:nvSpPr>
          <p:cNvPr name="TextBox 2" id="2"/>
          <p:cNvSpPr txBox="true"/>
          <p:nvPr/>
        </p:nvSpPr>
        <p:spPr>
          <a:xfrm rot="0">
            <a:off x="402704" y="1859241"/>
            <a:ext cx="11399685" cy="7804456"/>
          </a:xfrm>
          <a:prstGeom prst="rect">
            <a:avLst/>
          </a:prstGeom>
        </p:spPr>
        <p:txBody>
          <a:bodyPr anchor="t" rtlCol="false" tIns="0" lIns="0" bIns="0" rIns="0">
            <a:spAutoFit/>
          </a:bodyPr>
          <a:lstStyle/>
          <a:p>
            <a:pPr algn="l" marL="941960" indent="-470980" lvl="1">
              <a:lnSpc>
                <a:spcPts val="6108"/>
              </a:lnSpc>
              <a:buFont typeface="Arial"/>
              <a:buChar char="•"/>
            </a:pPr>
            <a:r>
              <a:rPr lang="en-US" sz="4362">
                <a:solidFill>
                  <a:srgbClr val="FFFFFF"/>
                </a:solidFill>
                <a:latin typeface="Jua"/>
              </a:rPr>
              <a:t>We want to use this algorithm for better and more secure implementation for huge data. </a:t>
            </a:r>
            <a:r>
              <a:rPr lang="en-US" sz="4362">
                <a:solidFill>
                  <a:srgbClr val="FFFFFF"/>
                </a:solidFill>
                <a:latin typeface="Jua"/>
              </a:rPr>
              <a:t> </a:t>
            </a:r>
          </a:p>
          <a:p>
            <a:pPr algn="l">
              <a:lnSpc>
                <a:spcPts val="6108"/>
              </a:lnSpc>
            </a:pPr>
          </a:p>
          <a:p>
            <a:pPr algn="l" marL="941960" indent="-470980" lvl="1">
              <a:lnSpc>
                <a:spcPts val="6108"/>
              </a:lnSpc>
              <a:buFont typeface="Arial"/>
              <a:buChar char="•"/>
            </a:pPr>
            <a:r>
              <a:rPr lang="en-US" sz="4362">
                <a:solidFill>
                  <a:srgbClr val="FFFFFF"/>
                </a:solidFill>
                <a:latin typeface="Jua"/>
              </a:rPr>
              <a:t>Better enhance the key management functionalities  </a:t>
            </a:r>
          </a:p>
          <a:p>
            <a:pPr algn="l">
              <a:lnSpc>
                <a:spcPts val="6108"/>
              </a:lnSpc>
            </a:pPr>
          </a:p>
          <a:p>
            <a:pPr algn="l" marL="941960" indent="-470980" lvl="1">
              <a:lnSpc>
                <a:spcPts val="6108"/>
              </a:lnSpc>
              <a:buFont typeface="Arial"/>
              <a:buChar char="•"/>
            </a:pPr>
            <a:r>
              <a:rPr lang="en-US" sz="4362">
                <a:solidFill>
                  <a:srgbClr val="FFFFFF"/>
                </a:solidFill>
                <a:latin typeface="Jua"/>
              </a:rPr>
              <a:t>Implementation of multiple private key generations which can be more safe and unique for more security. </a:t>
            </a:r>
          </a:p>
        </p:txBody>
      </p:sp>
      <p:sp>
        <p:nvSpPr>
          <p:cNvPr name="TextBox 3" id="3"/>
          <p:cNvSpPr txBox="true"/>
          <p:nvPr/>
        </p:nvSpPr>
        <p:spPr>
          <a:xfrm rot="0">
            <a:off x="685023" y="439810"/>
            <a:ext cx="11498133" cy="1330181"/>
          </a:xfrm>
          <a:prstGeom prst="rect">
            <a:avLst/>
          </a:prstGeom>
        </p:spPr>
        <p:txBody>
          <a:bodyPr anchor="t" rtlCol="false" tIns="0" lIns="0" bIns="0" rIns="0">
            <a:spAutoFit/>
          </a:bodyPr>
          <a:lstStyle/>
          <a:p>
            <a:pPr algn="ctr">
              <a:lnSpc>
                <a:spcPts val="9870"/>
              </a:lnSpc>
            </a:pPr>
            <a:r>
              <a:rPr lang="en-US" sz="9772">
                <a:solidFill>
                  <a:srgbClr val="FFFFFF"/>
                </a:solidFill>
                <a:latin typeface="Bobby Jones"/>
              </a:rPr>
              <a:t>FUTHER DEVELOPMENTS </a:t>
            </a:r>
          </a:p>
        </p:txBody>
      </p:sp>
      <p:pic>
        <p:nvPicPr>
          <p:cNvPr name="Picture 4" id="4"/>
          <p:cNvPicPr>
            <a:picLocks noChangeAspect="true"/>
          </p:cNvPicPr>
          <p:nvPr/>
        </p:nvPicPr>
        <p:blipFill>
          <a:blip r:embed="rId2"/>
          <a:srcRect l="0" t="0" r="0" b="0"/>
          <a:stretch>
            <a:fillRect/>
          </a:stretch>
        </p:blipFill>
        <p:spPr>
          <a:xfrm flipH="false" flipV="false" rot="0">
            <a:off x="12375291" y="2464663"/>
            <a:ext cx="5555813" cy="6793637"/>
          </a:xfrm>
          <a:prstGeom prst="rect">
            <a:avLst/>
          </a:prstGeom>
        </p:spPr>
      </p:pic>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4D4784"/>
        </a:solidFill>
      </p:bgPr>
    </p:bg>
    <p:spTree>
      <p:nvGrpSpPr>
        <p:cNvPr id="1" name=""/>
        <p:cNvGrpSpPr/>
        <p:nvPr/>
      </p:nvGrpSpPr>
      <p:grpSpPr>
        <a:xfrm>
          <a:off x="0" y="0"/>
          <a:ext cx="0" cy="0"/>
          <a:chOff x="0" y="0"/>
          <a:chExt cx="0" cy="0"/>
        </a:xfrm>
      </p:grpSpPr>
      <p:grpSp>
        <p:nvGrpSpPr>
          <p:cNvPr name="Group 2" id="2"/>
          <p:cNvGrpSpPr/>
          <p:nvPr/>
        </p:nvGrpSpPr>
        <p:grpSpPr>
          <a:xfrm rot="0">
            <a:off x="174941" y="2086298"/>
            <a:ext cx="17938117" cy="6114405"/>
            <a:chOff x="0" y="0"/>
            <a:chExt cx="4724442" cy="1610378"/>
          </a:xfrm>
        </p:grpSpPr>
        <p:sp>
          <p:nvSpPr>
            <p:cNvPr name="Freeform 3" id="3"/>
            <p:cNvSpPr/>
            <p:nvPr/>
          </p:nvSpPr>
          <p:spPr>
            <a:xfrm flipH="false" flipV="false" rot="0">
              <a:off x="0" y="0"/>
              <a:ext cx="4724442" cy="1610378"/>
            </a:xfrm>
            <a:custGeom>
              <a:avLst/>
              <a:gdLst/>
              <a:ahLst/>
              <a:cxnLst/>
              <a:rect r="r" b="b" t="t" l="l"/>
              <a:pathLst>
                <a:path h="1610378" w="4724442">
                  <a:moveTo>
                    <a:pt x="0" y="0"/>
                  </a:moveTo>
                  <a:lnTo>
                    <a:pt x="4724442" y="0"/>
                  </a:lnTo>
                  <a:lnTo>
                    <a:pt x="4724442" y="1610378"/>
                  </a:lnTo>
                  <a:lnTo>
                    <a:pt x="0" y="1610378"/>
                  </a:lnTo>
                  <a:close/>
                </a:path>
              </a:pathLst>
            </a:custGeom>
            <a:solidFill>
              <a:srgbClr val="2A245E"/>
            </a:solidFill>
          </p:spPr>
        </p:sp>
        <p:sp>
          <p:nvSpPr>
            <p:cNvPr name="TextBox 4" id="4"/>
            <p:cNvSpPr txBox="true"/>
            <p:nvPr/>
          </p:nvSpPr>
          <p:spPr>
            <a:xfrm>
              <a:off x="0" y="-38100"/>
              <a:ext cx="4724442" cy="1648478"/>
            </a:xfrm>
            <a:prstGeom prst="rect">
              <a:avLst/>
            </a:prstGeom>
          </p:spPr>
          <p:txBody>
            <a:bodyPr anchor="ctr" rtlCol="false" tIns="50800" lIns="50800" bIns="50800" rIns="50800"/>
            <a:lstStyle/>
            <a:p>
              <a:pPr algn="ctr">
                <a:lnSpc>
                  <a:spcPts val="2137"/>
                </a:lnSpc>
              </a:pPr>
            </a:p>
          </p:txBody>
        </p:sp>
      </p:grpSp>
      <p:sp>
        <p:nvSpPr>
          <p:cNvPr name="Freeform 5" id="5"/>
          <p:cNvSpPr/>
          <p:nvPr/>
        </p:nvSpPr>
        <p:spPr>
          <a:xfrm flipH="false" flipV="false" rot="0">
            <a:off x="-339025" y="7344985"/>
            <a:ext cx="18966050" cy="3405302"/>
          </a:xfrm>
          <a:custGeom>
            <a:avLst/>
            <a:gdLst/>
            <a:ahLst/>
            <a:cxnLst/>
            <a:rect r="r" b="b" t="t" l="l"/>
            <a:pathLst>
              <a:path h="3405302" w="18966050">
                <a:moveTo>
                  <a:pt x="0" y="0"/>
                </a:moveTo>
                <a:lnTo>
                  <a:pt x="18966050" y="0"/>
                </a:lnTo>
                <a:lnTo>
                  <a:pt x="18966050" y="3405301"/>
                </a:lnTo>
                <a:lnTo>
                  <a:pt x="0" y="34053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2072665" y="375483"/>
            <a:ext cx="14142669" cy="1468359"/>
          </a:xfrm>
          <a:prstGeom prst="rect">
            <a:avLst/>
          </a:prstGeom>
        </p:spPr>
        <p:txBody>
          <a:bodyPr anchor="t" rtlCol="false" tIns="0" lIns="0" bIns="0" rIns="0">
            <a:spAutoFit/>
          </a:bodyPr>
          <a:lstStyle/>
          <a:p>
            <a:pPr algn="ctr">
              <a:lnSpc>
                <a:spcPts val="10827"/>
              </a:lnSpc>
            </a:pPr>
            <a:r>
              <a:rPr lang="en-US" sz="10720">
                <a:solidFill>
                  <a:srgbClr val="FFFFFF"/>
                </a:solidFill>
                <a:latin typeface="Bobby Jones"/>
              </a:rPr>
              <a:t>CONCLUSION</a:t>
            </a:r>
          </a:p>
        </p:txBody>
      </p:sp>
      <p:sp>
        <p:nvSpPr>
          <p:cNvPr name="TextBox 7" id="7"/>
          <p:cNvSpPr txBox="true"/>
          <p:nvPr/>
        </p:nvSpPr>
        <p:spPr>
          <a:xfrm rot="0">
            <a:off x="174941" y="2635605"/>
            <a:ext cx="17938117" cy="4709379"/>
          </a:xfrm>
          <a:prstGeom prst="rect">
            <a:avLst/>
          </a:prstGeom>
        </p:spPr>
        <p:txBody>
          <a:bodyPr anchor="t" rtlCol="false" tIns="0" lIns="0" bIns="0" rIns="0">
            <a:spAutoFit/>
          </a:bodyPr>
          <a:lstStyle/>
          <a:p>
            <a:pPr algn="l" marL="725466" indent="-362733" lvl="1">
              <a:lnSpc>
                <a:spcPts val="5275"/>
              </a:lnSpc>
              <a:buFont typeface="Arial"/>
              <a:buChar char="•"/>
            </a:pPr>
            <a:r>
              <a:rPr lang="en-US" sz="3360">
                <a:solidFill>
                  <a:srgbClr val="FFFFFF"/>
                </a:solidFill>
                <a:latin typeface="Jua"/>
              </a:rPr>
              <a:t>Effective Encryption: The project implemented AES-256 encryption, utilizing SHA-256 hashing and Base64 encoding to ensure all keys met security standards, providing a reliable and secure data encryption and decryption method.</a:t>
            </a:r>
          </a:p>
          <a:p>
            <a:pPr algn="l">
              <a:lnSpc>
                <a:spcPts val="5275"/>
              </a:lnSpc>
            </a:pPr>
          </a:p>
          <a:p>
            <a:pPr algn="l" marL="725466" indent="-362733" lvl="1">
              <a:lnSpc>
                <a:spcPts val="5275"/>
              </a:lnSpc>
              <a:spcBef>
                <a:spcPct val="0"/>
              </a:spcBef>
              <a:buFont typeface="Arial"/>
              <a:buChar char="•"/>
            </a:pPr>
            <a:r>
              <a:rPr lang="en-US" sz="3360">
                <a:solidFill>
                  <a:srgbClr val="FFFFFF"/>
                </a:solidFill>
                <a:latin typeface="Jua"/>
              </a:rPr>
              <a:t>Improved Functionality: Detailed logging in Excel and text formats improved the tool’s traceability and user guidance, making it an informative resource for practical encryption applications.</a:t>
            </a:r>
          </a:p>
        </p:txBody>
      </p:sp>
    </p:spTree>
  </p:cSld>
  <p:clrMapOvr>
    <a:masterClrMapping/>
  </p:clrMapOvr>
</p:sld>
</file>

<file path=ppt/slides/slide12.xml><?xml version="1.0" encoding="utf-8"?>
<p:sld xmlns:p="http://schemas.openxmlformats.org/presentationml/2006/main" xmlns:a="http://schemas.openxmlformats.org/drawingml/2006/main">
  <p:cSld>
    <p:bg>
      <p:bgPr>
        <a:solidFill>
          <a:srgbClr val="4D4784"/>
        </a:solidFill>
      </p:bgPr>
    </p:bg>
    <p:spTree>
      <p:nvGrpSpPr>
        <p:cNvPr id="1" name=""/>
        <p:cNvGrpSpPr/>
        <p:nvPr/>
      </p:nvGrpSpPr>
      <p:grpSpPr>
        <a:xfrm>
          <a:off x="0" y="0"/>
          <a:ext cx="0" cy="0"/>
          <a:chOff x="0" y="0"/>
          <a:chExt cx="0" cy="0"/>
        </a:xfrm>
      </p:grpSpPr>
      <p:sp>
        <p:nvSpPr>
          <p:cNvPr name="TextBox 2" id="2"/>
          <p:cNvSpPr txBox="true"/>
          <p:nvPr/>
        </p:nvSpPr>
        <p:spPr>
          <a:xfrm rot="0">
            <a:off x="2324592" y="3922865"/>
            <a:ext cx="14142669" cy="2162891"/>
          </a:xfrm>
          <a:prstGeom prst="rect">
            <a:avLst/>
          </a:prstGeom>
        </p:spPr>
        <p:txBody>
          <a:bodyPr anchor="t" rtlCol="false" tIns="0" lIns="0" bIns="0" rIns="0">
            <a:spAutoFit/>
          </a:bodyPr>
          <a:lstStyle/>
          <a:p>
            <a:pPr algn="ctr">
              <a:lnSpc>
                <a:spcPts val="15977"/>
              </a:lnSpc>
            </a:pPr>
            <a:r>
              <a:rPr lang="en-US" sz="15819">
                <a:solidFill>
                  <a:srgbClr val="FFFFFF"/>
                </a:solidFill>
                <a:latin typeface="Bobby Jones"/>
              </a:rPr>
              <a:t>THANK YOU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D4784"/>
        </a:solidFill>
      </p:bgPr>
    </p:bg>
    <p:spTree>
      <p:nvGrpSpPr>
        <p:cNvPr id="1" name=""/>
        <p:cNvGrpSpPr/>
        <p:nvPr/>
      </p:nvGrpSpPr>
      <p:grpSpPr>
        <a:xfrm>
          <a:off x="0" y="0"/>
          <a:ext cx="0" cy="0"/>
          <a:chOff x="0" y="0"/>
          <a:chExt cx="0" cy="0"/>
        </a:xfrm>
      </p:grpSpPr>
      <p:grpSp>
        <p:nvGrpSpPr>
          <p:cNvPr name="Group 2" id="2"/>
          <p:cNvGrpSpPr/>
          <p:nvPr/>
        </p:nvGrpSpPr>
        <p:grpSpPr>
          <a:xfrm rot="0">
            <a:off x="1322666" y="2695724"/>
            <a:ext cx="771999" cy="77199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sp>
        <p:nvSpPr>
          <p:cNvPr name="Freeform 4" id="4"/>
          <p:cNvSpPr/>
          <p:nvPr/>
        </p:nvSpPr>
        <p:spPr>
          <a:xfrm flipH="false" flipV="false" rot="0">
            <a:off x="-339025" y="7007173"/>
            <a:ext cx="18966050" cy="3405302"/>
          </a:xfrm>
          <a:custGeom>
            <a:avLst/>
            <a:gdLst/>
            <a:ahLst/>
            <a:cxnLst/>
            <a:rect r="r" b="b" t="t" l="l"/>
            <a:pathLst>
              <a:path h="3405302" w="18966050">
                <a:moveTo>
                  <a:pt x="0" y="0"/>
                </a:moveTo>
                <a:lnTo>
                  <a:pt x="18966050" y="0"/>
                </a:lnTo>
                <a:lnTo>
                  <a:pt x="18966050" y="3405302"/>
                </a:lnTo>
                <a:lnTo>
                  <a:pt x="0" y="340530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5" id="5"/>
          <p:cNvGrpSpPr/>
          <p:nvPr/>
        </p:nvGrpSpPr>
        <p:grpSpPr>
          <a:xfrm rot="0">
            <a:off x="1436060" y="5312425"/>
            <a:ext cx="771999" cy="771999"/>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sp>
        <p:nvSpPr>
          <p:cNvPr name="TextBox 7" id="7"/>
          <p:cNvSpPr txBox="true"/>
          <p:nvPr/>
        </p:nvSpPr>
        <p:spPr>
          <a:xfrm rot="0">
            <a:off x="2452090" y="2514749"/>
            <a:ext cx="10240141" cy="2257007"/>
          </a:xfrm>
          <a:prstGeom prst="rect">
            <a:avLst/>
          </a:prstGeom>
        </p:spPr>
        <p:txBody>
          <a:bodyPr anchor="t" rtlCol="false" tIns="0" lIns="0" bIns="0" rIns="0">
            <a:spAutoFit/>
          </a:bodyPr>
          <a:lstStyle/>
          <a:p>
            <a:pPr algn="l">
              <a:lnSpc>
                <a:spcPts val="5733"/>
              </a:lnSpc>
            </a:pPr>
            <a:r>
              <a:rPr lang="en-US" sz="4095">
                <a:solidFill>
                  <a:srgbClr val="FFFFFF"/>
                </a:solidFill>
                <a:latin typeface="Jua"/>
              </a:rPr>
              <a:t>The objective of the project is to implement symmetric encryption using the Advanced Encryption Standard (AES).</a:t>
            </a:r>
          </a:p>
        </p:txBody>
      </p:sp>
      <p:sp>
        <p:nvSpPr>
          <p:cNvPr name="TextBox 8" id="8"/>
          <p:cNvSpPr txBox="true"/>
          <p:nvPr/>
        </p:nvSpPr>
        <p:spPr>
          <a:xfrm rot="0">
            <a:off x="2367271" y="412944"/>
            <a:ext cx="9388556" cy="2000461"/>
          </a:xfrm>
          <a:prstGeom prst="rect">
            <a:avLst/>
          </a:prstGeom>
        </p:spPr>
        <p:txBody>
          <a:bodyPr anchor="t" rtlCol="false" tIns="0" lIns="0" bIns="0" rIns="0">
            <a:spAutoFit/>
          </a:bodyPr>
          <a:lstStyle/>
          <a:p>
            <a:pPr algn="ctr">
              <a:lnSpc>
                <a:spcPts val="14709"/>
              </a:lnSpc>
            </a:pPr>
            <a:r>
              <a:rPr lang="en-US" sz="14563">
                <a:solidFill>
                  <a:srgbClr val="FFFFFF"/>
                </a:solidFill>
                <a:latin typeface="Bobby Jones"/>
              </a:rPr>
              <a:t>OBJECTIVES</a:t>
            </a:r>
          </a:p>
        </p:txBody>
      </p:sp>
      <p:sp>
        <p:nvSpPr>
          <p:cNvPr name="TextBox 9" id="9"/>
          <p:cNvSpPr txBox="true"/>
          <p:nvPr/>
        </p:nvSpPr>
        <p:spPr>
          <a:xfrm rot="0">
            <a:off x="1436060" y="2599568"/>
            <a:ext cx="545211" cy="754761"/>
          </a:xfrm>
          <a:prstGeom prst="rect">
            <a:avLst/>
          </a:prstGeom>
        </p:spPr>
        <p:txBody>
          <a:bodyPr anchor="t" rtlCol="false" tIns="0" lIns="0" bIns="0" rIns="0">
            <a:spAutoFit/>
          </a:bodyPr>
          <a:lstStyle/>
          <a:p>
            <a:pPr algn="ctr">
              <a:lnSpc>
                <a:spcPts val="5652"/>
              </a:lnSpc>
            </a:pPr>
            <a:r>
              <a:rPr lang="en-US" sz="3600">
                <a:solidFill>
                  <a:srgbClr val="000000"/>
                </a:solidFill>
                <a:latin typeface="Jua"/>
              </a:rPr>
              <a:t>1</a:t>
            </a:r>
          </a:p>
        </p:txBody>
      </p:sp>
      <p:sp>
        <p:nvSpPr>
          <p:cNvPr name="TextBox 10" id="10"/>
          <p:cNvSpPr txBox="true"/>
          <p:nvPr/>
        </p:nvSpPr>
        <p:spPr>
          <a:xfrm rot="0">
            <a:off x="1549454" y="5216269"/>
            <a:ext cx="545211" cy="754761"/>
          </a:xfrm>
          <a:prstGeom prst="rect">
            <a:avLst/>
          </a:prstGeom>
        </p:spPr>
        <p:txBody>
          <a:bodyPr anchor="t" rtlCol="false" tIns="0" lIns="0" bIns="0" rIns="0">
            <a:spAutoFit/>
          </a:bodyPr>
          <a:lstStyle/>
          <a:p>
            <a:pPr algn="ctr">
              <a:lnSpc>
                <a:spcPts val="5652"/>
              </a:lnSpc>
            </a:pPr>
            <a:r>
              <a:rPr lang="en-US" sz="3600">
                <a:solidFill>
                  <a:srgbClr val="000000"/>
                </a:solidFill>
                <a:latin typeface="Jua"/>
              </a:rPr>
              <a:t>2</a:t>
            </a:r>
          </a:p>
        </p:txBody>
      </p:sp>
      <p:sp>
        <p:nvSpPr>
          <p:cNvPr name="TextBox 11" id="11"/>
          <p:cNvSpPr txBox="true"/>
          <p:nvPr/>
        </p:nvSpPr>
        <p:spPr>
          <a:xfrm rot="0">
            <a:off x="2367271" y="5207570"/>
            <a:ext cx="11551392" cy="800734"/>
          </a:xfrm>
          <a:prstGeom prst="rect">
            <a:avLst/>
          </a:prstGeom>
        </p:spPr>
        <p:txBody>
          <a:bodyPr anchor="t" rtlCol="false" tIns="0" lIns="0" bIns="0" rIns="0">
            <a:spAutoFit/>
          </a:bodyPr>
          <a:lstStyle/>
          <a:p>
            <a:pPr algn="l">
              <a:lnSpc>
                <a:spcPts val="5740"/>
              </a:lnSpc>
            </a:pPr>
            <a:r>
              <a:rPr lang="en-US" sz="4100">
                <a:solidFill>
                  <a:srgbClr val="FFFFFF"/>
                </a:solidFill>
                <a:latin typeface="Jua"/>
              </a:rPr>
              <a:t>Securely encrypt and decrypt data. </a:t>
            </a:r>
          </a:p>
        </p:txBody>
      </p:sp>
      <p:grpSp>
        <p:nvGrpSpPr>
          <p:cNvPr name="Group 12" id="12"/>
          <p:cNvGrpSpPr/>
          <p:nvPr/>
        </p:nvGrpSpPr>
        <p:grpSpPr>
          <a:xfrm rot="0">
            <a:off x="1436060" y="6778018"/>
            <a:ext cx="771999" cy="771999"/>
            <a:chOff x="0" y="0"/>
            <a:chExt cx="6350000" cy="6350000"/>
          </a:xfrm>
        </p:grpSpPr>
        <p:sp>
          <p:nvSpPr>
            <p:cNvPr name="Freeform 13" id="1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sp>
        <p:nvSpPr>
          <p:cNvPr name="TextBox 14" id="14"/>
          <p:cNvSpPr txBox="true"/>
          <p:nvPr/>
        </p:nvSpPr>
        <p:spPr>
          <a:xfrm rot="0">
            <a:off x="1549454" y="6681862"/>
            <a:ext cx="545211" cy="754761"/>
          </a:xfrm>
          <a:prstGeom prst="rect">
            <a:avLst/>
          </a:prstGeom>
        </p:spPr>
        <p:txBody>
          <a:bodyPr anchor="t" rtlCol="false" tIns="0" lIns="0" bIns="0" rIns="0">
            <a:spAutoFit/>
          </a:bodyPr>
          <a:lstStyle/>
          <a:p>
            <a:pPr algn="ctr">
              <a:lnSpc>
                <a:spcPts val="5652"/>
              </a:lnSpc>
            </a:pPr>
            <a:r>
              <a:rPr lang="en-US" sz="3600">
                <a:solidFill>
                  <a:srgbClr val="000000"/>
                </a:solidFill>
                <a:latin typeface="Jua"/>
              </a:rPr>
              <a:t>3</a:t>
            </a:r>
          </a:p>
        </p:txBody>
      </p:sp>
      <p:sp>
        <p:nvSpPr>
          <p:cNvPr name="TextBox 15" id="15"/>
          <p:cNvSpPr txBox="true"/>
          <p:nvPr/>
        </p:nvSpPr>
        <p:spPr>
          <a:xfrm rot="0">
            <a:off x="2367271" y="6673163"/>
            <a:ext cx="11551392" cy="1524634"/>
          </a:xfrm>
          <a:prstGeom prst="rect">
            <a:avLst/>
          </a:prstGeom>
        </p:spPr>
        <p:txBody>
          <a:bodyPr anchor="t" rtlCol="false" tIns="0" lIns="0" bIns="0" rIns="0">
            <a:spAutoFit/>
          </a:bodyPr>
          <a:lstStyle/>
          <a:p>
            <a:pPr algn="l">
              <a:lnSpc>
                <a:spcPts val="5740"/>
              </a:lnSpc>
            </a:pPr>
            <a:r>
              <a:rPr lang="en-US" sz="4100">
                <a:solidFill>
                  <a:srgbClr val="FFFFFF"/>
                </a:solidFill>
                <a:latin typeface="Jua"/>
              </a:rPr>
              <a:t>Ensure confidentiality and integrity of communication.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4D4784"/>
        </a:solidFill>
      </p:bgPr>
    </p:bg>
    <p:spTree>
      <p:nvGrpSpPr>
        <p:cNvPr id="1" name=""/>
        <p:cNvGrpSpPr/>
        <p:nvPr/>
      </p:nvGrpSpPr>
      <p:grpSpPr>
        <a:xfrm>
          <a:off x="0" y="0"/>
          <a:ext cx="0" cy="0"/>
          <a:chOff x="0" y="0"/>
          <a:chExt cx="0" cy="0"/>
        </a:xfrm>
      </p:grpSpPr>
      <p:sp>
        <p:nvSpPr>
          <p:cNvPr name="Freeform 2" id="2"/>
          <p:cNvSpPr/>
          <p:nvPr/>
        </p:nvSpPr>
        <p:spPr>
          <a:xfrm flipH="false" flipV="false" rot="0">
            <a:off x="-339025" y="7344985"/>
            <a:ext cx="18966050" cy="3405302"/>
          </a:xfrm>
          <a:custGeom>
            <a:avLst/>
            <a:gdLst/>
            <a:ahLst/>
            <a:cxnLst/>
            <a:rect r="r" b="b" t="t" l="l"/>
            <a:pathLst>
              <a:path h="3405302" w="18966050">
                <a:moveTo>
                  <a:pt x="0" y="0"/>
                </a:moveTo>
                <a:lnTo>
                  <a:pt x="18966050" y="0"/>
                </a:lnTo>
                <a:lnTo>
                  <a:pt x="18966050" y="3405301"/>
                </a:lnTo>
                <a:lnTo>
                  <a:pt x="0" y="34053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723512" y="2034573"/>
            <a:ext cx="16100941" cy="2056812"/>
          </a:xfrm>
          <a:prstGeom prst="rect">
            <a:avLst/>
          </a:prstGeom>
        </p:spPr>
        <p:txBody>
          <a:bodyPr anchor="t" rtlCol="false" tIns="0" lIns="0" bIns="0" rIns="0">
            <a:spAutoFit/>
          </a:bodyPr>
          <a:lstStyle/>
          <a:p>
            <a:pPr algn="l">
              <a:lnSpc>
                <a:spcPts val="5282"/>
              </a:lnSpc>
            </a:pPr>
            <a:r>
              <a:rPr lang="en-US" sz="3773">
                <a:solidFill>
                  <a:srgbClr val="FFFFFF"/>
                </a:solidFill>
                <a:latin typeface="Jua"/>
              </a:rPr>
              <a:t>We used the Advanced Encryption Standard (AES) algorithm for symmetric encryption. AES is renowned for its robust security and efficiency, making it an ideal choice for encrypting sensitive data in the code.</a:t>
            </a:r>
          </a:p>
        </p:txBody>
      </p:sp>
      <p:sp>
        <p:nvSpPr>
          <p:cNvPr name="TextBox 4" id="4"/>
          <p:cNvSpPr txBox="true"/>
          <p:nvPr/>
        </p:nvSpPr>
        <p:spPr>
          <a:xfrm rot="0">
            <a:off x="1028700" y="431800"/>
            <a:ext cx="9388556" cy="1355724"/>
          </a:xfrm>
          <a:prstGeom prst="rect">
            <a:avLst/>
          </a:prstGeom>
        </p:spPr>
        <p:txBody>
          <a:bodyPr anchor="t" rtlCol="false" tIns="0" lIns="0" bIns="0" rIns="0">
            <a:spAutoFit/>
          </a:bodyPr>
          <a:lstStyle/>
          <a:p>
            <a:pPr algn="ctr">
              <a:lnSpc>
                <a:spcPts val="10099"/>
              </a:lnSpc>
            </a:pPr>
            <a:r>
              <a:rPr lang="en-US" sz="9999">
                <a:solidFill>
                  <a:srgbClr val="FFFFFF"/>
                </a:solidFill>
                <a:latin typeface="Bobby Jones"/>
              </a:rPr>
              <a:t>ALGORITHM USED</a:t>
            </a:r>
          </a:p>
        </p:txBody>
      </p:sp>
      <p:sp>
        <p:nvSpPr>
          <p:cNvPr name="TextBox 5" id="5"/>
          <p:cNvSpPr txBox="true"/>
          <p:nvPr/>
        </p:nvSpPr>
        <p:spPr>
          <a:xfrm rot="0">
            <a:off x="723512" y="4339034"/>
            <a:ext cx="16100941" cy="4057062"/>
          </a:xfrm>
          <a:prstGeom prst="rect">
            <a:avLst/>
          </a:prstGeom>
        </p:spPr>
        <p:txBody>
          <a:bodyPr anchor="t" rtlCol="false" tIns="0" lIns="0" bIns="0" rIns="0">
            <a:spAutoFit/>
          </a:bodyPr>
          <a:lstStyle/>
          <a:p>
            <a:pPr algn="l">
              <a:lnSpc>
                <a:spcPts val="5282"/>
              </a:lnSpc>
            </a:pPr>
            <a:r>
              <a:rPr lang="en-US" sz="3773">
                <a:solidFill>
                  <a:srgbClr val="FFFFFF"/>
                </a:solidFill>
                <a:latin typeface="Jua"/>
              </a:rPr>
              <a:t>Key Features:</a:t>
            </a:r>
          </a:p>
          <a:p>
            <a:pPr algn="l" marL="814625" indent="-407313" lvl="1">
              <a:lnSpc>
                <a:spcPts val="5282"/>
              </a:lnSpc>
              <a:buFont typeface="Arial"/>
              <a:buChar char="•"/>
            </a:pPr>
            <a:r>
              <a:rPr lang="en-US" sz="3773">
                <a:solidFill>
                  <a:srgbClr val="FFFFFF"/>
                </a:solidFill>
                <a:latin typeface="Jua"/>
              </a:rPr>
              <a:t>AES withstands various cryptographic attacks due to its substitution-permutation network (SPN) structure.</a:t>
            </a:r>
          </a:p>
          <a:p>
            <a:pPr algn="l" marL="814625" indent="-407313" lvl="1">
              <a:lnSpc>
                <a:spcPts val="5282"/>
              </a:lnSpc>
              <a:buFont typeface="Arial"/>
              <a:buChar char="•"/>
            </a:pPr>
            <a:r>
              <a:rPr lang="en-US" sz="3773">
                <a:solidFill>
                  <a:srgbClr val="FFFFFF"/>
                </a:solidFill>
                <a:latin typeface="Jua"/>
              </a:rPr>
              <a:t>AES offers fast encryption and decryption processes, suitable for both hardware and software platforms.</a:t>
            </a:r>
          </a:p>
          <a:p>
            <a:pPr algn="l">
              <a:lnSpc>
                <a:spcPts val="5282"/>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4D4784"/>
        </a:solidFill>
      </p:bgPr>
    </p:bg>
    <p:spTree>
      <p:nvGrpSpPr>
        <p:cNvPr id="1" name=""/>
        <p:cNvGrpSpPr/>
        <p:nvPr/>
      </p:nvGrpSpPr>
      <p:grpSpPr>
        <a:xfrm>
          <a:off x="0" y="0"/>
          <a:ext cx="0" cy="0"/>
          <a:chOff x="0" y="0"/>
          <a:chExt cx="0" cy="0"/>
        </a:xfrm>
      </p:grpSpPr>
      <p:sp>
        <p:nvSpPr>
          <p:cNvPr name="Freeform 2" id="2"/>
          <p:cNvSpPr/>
          <p:nvPr/>
        </p:nvSpPr>
        <p:spPr>
          <a:xfrm flipH="false" flipV="false" rot="0">
            <a:off x="7154531" y="199813"/>
            <a:ext cx="3978937" cy="1309432"/>
          </a:xfrm>
          <a:custGeom>
            <a:avLst/>
            <a:gdLst/>
            <a:ahLst/>
            <a:cxnLst/>
            <a:rect r="r" b="b" t="t" l="l"/>
            <a:pathLst>
              <a:path h="1309432" w="3978937">
                <a:moveTo>
                  <a:pt x="0" y="0"/>
                </a:moveTo>
                <a:lnTo>
                  <a:pt x="3978938" y="0"/>
                </a:lnTo>
                <a:lnTo>
                  <a:pt x="3978938" y="1309432"/>
                </a:lnTo>
                <a:lnTo>
                  <a:pt x="0" y="13094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39025" y="7344985"/>
            <a:ext cx="18966050" cy="3405302"/>
          </a:xfrm>
          <a:custGeom>
            <a:avLst/>
            <a:gdLst/>
            <a:ahLst/>
            <a:cxnLst/>
            <a:rect r="r" b="b" t="t" l="l"/>
            <a:pathLst>
              <a:path h="3405302" w="18966050">
                <a:moveTo>
                  <a:pt x="0" y="0"/>
                </a:moveTo>
                <a:lnTo>
                  <a:pt x="18966050" y="0"/>
                </a:lnTo>
                <a:lnTo>
                  <a:pt x="18966050" y="3405301"/>
                </a:lnTo>
                <a:lnTo>
                  <a:pt x="0" y="340530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2712904" y="1509245"/>
            <a:ext cx="13167360" cy="8229600"/>
          </a:xfrm>
          <a:custGeom>
            <a:avLst/>
            <a:gdLst/>
            <a:ahLst/>
            <a:cxnLst/>
            <a:rect r="r" b="b" t="t" l="l"/>
            <a:pathLst>
              <a:path h="8229600" w="13167360">
                <a:moveTo>
                  <a:pt x="0" y="0"/>
                </a:moveTo>
                <a:lnTo>
                  <a:pt x="13167360" y="0"/>
                </a:lnTo>
                <a:lnTo>
                  <a:pt x="13167360" y="8229600"/>
                </a:lnTo>
                <a:lnTo>
                  <a:pt x="0" y="8229600"/>
                </a:lnTo>
                <a:lnTo>
                  <a:pt x="0" y="0"/>
                </a:lnTo>
                <a:close/>
              </a:path>
            </a:pathLst>
          </a:custGeom>
          <a:blipFill>
            <a:blip r:embed="rId6"/>
            <a:stretch>
              <a:fillRect l="0" t="0" r="0" b="0"/>
            </a:stretch>
          </a:blipFill>
        </p:spPr>
      </p:sp>
      <p:sp>
        <p:nvSpPr>
          <p:cNvPr name="TextBox 5" id="5"/>
          <p:cNvSpPr txBox="true"/>
          <p:nvPr/>
        </p:nvSpPr>
        <p:spPr>
          <a:xfrm rot="0">
            <a:off x="4464042" y="235596"/>
            <a:ext cx="9359917" cy="1018791"/>
          </a:xfrm>
          <a:prstGeom prst="rect">
            <a:avLst/>
          </a:prstGeom>
        </p:spPr>
        <p:txBody>
          <a:bodyPr anchor="t" rtlCol="false" tIns="0" lIns="0" bIns="0" rIns="0">
            <a:spAutoFit/>
          </a:bodyPr>
          <a:lstStyle/>
          <a:p>
            <a:pPr algn="ctr">
              <a:lnSpc>
                <a:spcPts val="7371"/>
              </a:lnSpc>
            </a:pPr>
            <a:r>
              <a:rPr lang="en-US" sz="5265">
                <a:solidFill>
                  <a:srgbClr val="000000"/>
                </a:solidFill>
                <a:latin typeface="Jua"/>
              </a:rPr>
              <a:t>Code Snippet</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4D4784"/>
        </a:solidFill>
      </p:bgPr>
    </p:bg>
    <p:spTree>
      <p:nvGrpSpPr>
        <p:cNvPr id="1" name=""/>
        <p:cNvGrpSpPr/>
        <p:nvPr/>
      </p:nvGrpSpPr>
      <p:grpSpPr>
        <a:xfrm>
          <a:off x="0" y="0"/>
          <a:ext cx="0" cy="0"/>
          <a:chOff x="0" y="0"/>
          <a:chExt cx="0" cy="0"/>
        </a:xfrm>
      </p:grpSpPr>
      <p:sp>
        <p:nvSpPr>
          <p:cNvPr name="Freeform 2" id="2"/>
          <p:cNvSpPr/>
          <p:nvPr/>
        </p:nvSpPr>
        <p:spPr>
          <a:xfrm flipH="false" flipV="false" rot="0">
            <a:off x="-339025" y="7344985"/>
            <a:ext cx="18966050" cy="3405302"/>
          </a:xfrm>
          <a:custGeom>
            <a:avLst/>
            <a:gdLst/>
            <a:ahLst/>
            <a:cxnLst/>
            <a:rect r="r" b="b" t="t" l="l"/>
            <a:pathLst>
              <a:path h="3405302" w="18966050">
                <a:moveTo>
                  <a:pt x="0" y="0"/>
                </a:moveTo>
                <a:lnTo>
                  <a:pt x="18966050" y="0"/>
                </a:lnTo>
                <a:lnTo>
                  <a:pt x="18966050" y="3405301"/>
                </a:lnTo>
                <a:lnTo>
                  <a:pt x="0" y="34053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176747" y="788967"/>
            <a:ext cx="13934506" cy="8709066"/>
          </a:xfrm>
          <a:custGeom>
            <a:avLst/>
            <a:gdLst/>
            <a:ahLst/>
            <a:cxnLst/>
            <a:rect r="r" b="b" t="t" l="l"/>
            <a:pathLst>
              <a:path h="8709066" w="13934506">
                <a:moveTo>
                  <a:pt x="0" y="0"/>
                </a:moveTo>
                <a:lnTo>
                  <a:pt x="13934506" y="0"/>
                </a:lnTo>
                <a:lnTo>
                  <a:pt x="13934506" y="8709066"/>
                </a:lnTo>
                <a:lnTo>
                  <a:pt x="0" y="8709066"/>
                </a:lnTo>
                <a:lnTo>
                  <a:pt x="0" y="0"/>
                </a:lnTo>
                <a:close/>
              </a:path>
            </a:pathLst>
          </a:custGeom>
          <a:blipFill>
            <a:blip r:embed="rId4"/>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4D4784"/>
        </a:solidFill>
      </p:bgPr>
    </p:bg>
    <p:spTree>
      <p:nvGrpSpPr>
        <p:cNvPr id="1" name=""/>
        <p:cNvGrpSpPr/>
        <p:nvPr/>
      </p:nvGrpSpPr>
      <p:grpSpPr>
        <a:xfrm>
          <a:off x="0" y="0"/>
          <a:ext cx="0" cy="0"/>
          <a:chOff x="0" y="0"/>
          <a:chExt cx="0" cy="0"/>
        </a:xfrm>
      </p:grpSpPr>
      <p:sp>
        <p:nvSpPr>
          <p:cNvPr name="Freeform 2" id="2"/>
          <p:cNvSpPr/>
          <p:nvPr/>
        </p:nvSpPr>
        <p:spPr>
          <a:xfrm flipH="false" flipV="false" rot="0">
            <a:off x="-339025" y="7771189"/>
            <a:ext cx="18966050" cy="3405302"/>
          </a:xfrm>
          <a:custGeom>
            <a:avLst/>
            <a:gdLst/>
            <a:ahLst/>
            <a:cxnLst/>
            <a:rect r="r" b="b" t="t" l="l"/>
            <a:pathLst>
              <a:path h="3405302" w="18966050">
                <a:moveTo>
                  <a:pt x="0" y="0"/>
                </a:moveTo>
                <a:lnTo>
                  <a:pt x="18966050" y="0"/>
                </a:lnTo>
                <a:lnTo>
                  <a:pt x="18966050" y="3405301"/>
                </a:lnTo>
                <a:lnTo>
                  <a:pt x="0" y="34053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174844" y="1262703"/>
            <a:ext cx="11704591" cy="3401334"/>
          </a:xfrm>
          <a:custGeom>
            <a:avLst/>
            <a:gdLst/>
            <a:ahLst/>
            <a:cxnLst/>
            <a:rect r="r" b="b" t="t" l="l"/>
            <a:pathLst>
              <a:path h="3401334" w="11704591">
                <a:moveTo>
                  <a:pt x="0" y="0"/>
                </a:moveTo>
                <a:lnTo>
                  <a:pt x="11704591" y="0"/>
                </a:lnTo>
                <a:lnTo>
                  <a:pt x="11704591" y="3401334"/>
                </a:lnTo>
                <a:lnTo>
                  <a:pt x="0" y="3401334"/>
                </a:lnTo>
                <a:lnTo>
                  <a:pt x="0" y="0"/>
                </a:lnTo>
                <a:close/>
              </a:path>
            </a:pathLst>
          </a:custGeom>
          <a:blipFill>
            <a:blip r:embed="rId4"/>
            <a:stretch>
              <a:fillRect l="0" t="0" r="0" b="0"/>
            </a:stretch>
          </a:blipFill>
        </p:spPr>
      </p:sp>
      <p:sp>
        <p:nvSpPr>
          <p:cNvPr name="Freeform 4" id="4"/>
          <p:cNvSpPr/>
          <p:nvPr/>
        </p:nvSpPr>
        <p:spPr>
          <a:xfrm flipH="false" flipV="false" rot="0">
            <a:off x="3174844" y="6308115"/>
            <a:ext cx="11704591" cy="2926148"/>
          </a:xfrm>
          <a:custGeom>
            <a:avLst/>
            <a:gdLst/>
            <a:ahLst/>
            <a:cxnLst/>
            <a:rect r="r" b="b" t="t" l="l"/>
            <a:pathLst>
              <a:path h="2926148" w="11704591">
                <a:moveTo>
                  <a:pt x="0" y="0"/>
                </a:moveTo>
                <a:lnTo>
                  <a:pt x="11704591" y="0"/>
                </a:lnTo>
                <a:lnTo>
                  <a:pt x="11704591" y="2926148"/>
                </a:lnTo>
                <a:lnTo>
                  <a:pt x="0" y="2926148"/>
                </a:lnTo>
                <a:lnTo>
                  <a:pt x="0" y="0"/>
                </a:lnTo>
                <a:close/>
              </a:path>
            </a:pathLst>
          </a:custGeom>
          <a:blipFill>
            <a:blip r:embed="rId5"/>
            <a:stretch>
              <a:fillRect l="0" t="0" r="0" b="0"/>
            </a:stretch>
          </a:blipFill>
        </p:spPr>
      </p:sp>
      <p:sp>
        <p:nvSpPr>
          <p:cNvPr name="TextBox 5" id="5"/>
          <p:cNvSpPr txBox="true"/>
          <p:nvPr/>
        </p:nvSpPr>
        <p:spPr>
          <a:xfrm rot="0">
            <a:off x="3296178" y="106343"/>
            <a:ext cx="11938312" cy="1018791"/>
          </a:xfrm>
          <a:prstGeom prst="rect">
            <a:avLst/>
          </a:prstGeom>
        </p:spPr>
        <p:txBody>
          <a:bodyPr anchor="t" rtlCol="false" tIns="0" lIns="0" bIns="0" rIns="0">
            <a:spAutoFit/>
          </a:bodyPr>
          <a:lstStyle/>
          <a:p>
            <a:pPr algn="ctr">
              <a:lnSpc>
                <a:spcPts val="7371"/>
              </a:lnSpc>
            </a:pPr>
            <a:r>
              <a:rPr lang="en-US" sz="5265">
                <a:solidFill>
                  <a:srgbClr val="FFFFFF"/>
                </a:solidFill>
                <a:latin typeface="Jua"/>
              </a:rPr>
              <a:t>Output with creating a new private key</a:t>
            </a:r>
          </a:p>
        </p:txBody>
      </p:sp>
      <p:sp>
        <p:nvSpPr>
          <p:cNvPr name="TextBox 6" id="6"/>
          <p:cNvSpPr txBox="true"/>
          <p:nvPr/>
        </p:nvSpPr>
        <p:spPr>
          <a:xfrm rot="0">
            <a:off x="3174844" y="5282627"/>
            <a:ext cx="11938312" cy="1018791"/>
          </a:xfrm>
          <a:prstGeom prst="rect">
            <a:avLst/>
          </a:prstGeom>
        </p:spPr>
        <p:txBody>
          <a:bodyPr anchor="t" rtlCol="false" tIns="0" lIns="0" bIns="0" rIns="0">
            <a:spAutoFit/>
          </a:bodyPr>
          <a:lstStyle/>
          <a:p>
            <a:pPr algn="ctr">
              <a:lnSpc>
                <a:spcPts val="7371"/>
              </a:lnSpc>
            </a:pPr>
            <a:r>
              <a:rPr lang="en-US" sz="5265">
                <a:solidFill>
                  <a:srgbClr val="FFFFFF"/>
                </a:solidFill>
                <a:latin typeface="Jua"/>
              </a:rPr>
              <a:t>Output with default private key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4D478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2736037" y="4300428"/>
            <a:ext cx="8229600" cy="8229600"/>
          </a:xfrm>
          <a:prstGeom prst="rect">
            <a:avLst/>
          </a:prstGeom>
        </p:spPr>
      </p:pic>
      <p:sp>
        <p:nvSpPr>
          <p:cNvPr name="Freeform 3" id="3"/>
          <p:cNvSpPr/>
          <p:nvPr/>
        </p:nvSpPr>
        <p:spPr>
          <a:xfrm flipH="false" flipV="false" rot="0">
            <a:off x="609838" y="2072795"/>
            <a:ext cx="11258166" cy="2591566"/>
          </a:xfrm>
          <a:custGeom>
            <a:avLst/>
            <a:gdLst/>
            <a:ahLst/>
            <a:cxnLst/>
            <a:rect r="r" b="b" t="t" l="l"/>
            <a:pathLst>
              <a:path h="2591566" w="11258166">
                <a:moveTo>
                  <a:pt x="0" y="0"/>
                </a:moveTo>
                <a:lnTo>
                  <a:pt x="11258166" y="0"/>
                </a:lnTo>
                <a:lnTo>
                  <a:pt x="11258166" y="2591566"/>
                </a:lnTo>
                <a:lnTo>
                  <a:pt x="0" y="2591566"/>
                </a:lnTo>
                <a:lnTo>
                  <a:pt x="0" y="0"/>
                </a:lnTo>
                <a:close/>
              </a:path>
            </a:pathLst>
          </a:custGeom>
          <a:blipFill>
            <a:blip r:embed="rId3"/>
            <a:stretch>
              <a:fillRect l="0" t="0" r="0" b="0"/>
            </a:stretch>
          </a:blipFill>
        </p:spPr>
      </p:sp>
      <p:sp>
        <p:nvSpPr>
          <p:cNvPr name="Freeform 4" id="4"/>
          <p:cNvSpPr/>
          <p:nvPr/>
        </p:nvSpPr>
        <p:spPr>
          <a:xfrm flipH="false" flipV="false" rot="0">
            <a:off x="407684" y="6688554"/>
            <a:ext cx="13708378" cy="2713116"/>
          </a:xfrm>
          <a:custGeom>
            <a:avLst/>
            <a:gdLst/>
            <a:ahLst/>
            <a:cxnLst/>
            <a:rect r="r" b="b" t="t" l="l"/>
            <a:pathLst>
              <a:path h="2713116" w="13708378">
                <a:moveTo>
                  <a:pt x="0" y="0"/>
                </a:moveTo>
                <a:lnTo>
                  <a:pt x="13708378" y="0"/>
                </a:lnTo>
                <a:lnTo>
                  <a:pt x="13708378" y="2713117"/>
                </a:lnTo>
                <a:lnTo>
                  <a:pt x="0" y="2713117"/>
                </a:lnTo>
                <a:lnTo>
                  <a:pt x="0" y="0"/>
                </a:lnTo>
                <a:close/>
              </a:path>
            </a:pathLst>
          </a:custGeom>
          <a:blipFill>
            <a:blip r:embed="rId4"/>
            <a:stretch>
              <a:fillRect l="0" t="0" r="0" b="0"/>
            </a:stretch>
          </a:blipFill>
        </p:spPr>
      </p:sp>
      <p:sp>
        <p:nvSpPr>
          <p:cNvPr name="TextBox 5" id="5"/>
          <p:cNvSpPr txBox="true"/>
          <p:nvPr/>
        </p:nvSpPr>
        <p:spPr>
          <a:xfrm rot="0">
            <a:off x="2983631" y="1306638"/>
            <a:ext cx="5817837" cy="691904"/>
          </a:xfrm>
          <a:prstGeom prst="rect">
            <a:avLst/>
          </a:prstGeom>
        </p:spPr>
        <p:txBody>
          <a:bodyPr anchor="t" rtlCol="false" tIns="0" lIns="0" bIns="0" rIns="0">
            <a:spAutoFit/>
          </a:bodyPr>
          <a:lstStyle/>
          <a:p>
            <a:pPr algn="ctr">
              <a:lnSpc>
                <a:spcPts val="5092"/>
              </a:lnSpc>
            </a:pPr>
            <a:r>
              <a:rPr lang="en-US" sz="5042">
                <a:solidFill>
                  <a:srgbClr val="FFFFFF"/>
                </a:solidFill>
                <a:latin typeface="Bobby Jones"/>
              </a:rPr>
              <a:t>ENCRYPTION.TXT</a:t>
            </a:r>
          </a:p>
        </p:txBody>
      </p:sp>
      <p:sp>
        <p:nvSpPr>
          <p:cNvPr name="TextBox 6" id="6"/>
          <p:cNvSpPr txBox="true"/>
          <p:nvPr/>
        </p:nvSpPr>
        <p:spPr>
          <a:xfrm rot="0">
            <a:off x="2983631" y="5819299"/>
            <a:ext cx="5817837" cy="691904"/>
          </a:xfrm>
          <a:prstGeom prst="rect">
            <a:avLst/>
          </a:prstGeom>
        </p:spPr>
        <p:txBody>
          <a:bodyPr anchor="t" rtlCol="false" tIns="0" lIns="0" bIns="0" rIns="0">
            <a:spAutoFit/>
          </a:bodyPr>
          <a:lstStyle/>
          <a:p>
            <a:pPr algn="ctr">
              <a:lnSpc>
                <a:spcPts val="5092"/>
              </a:lnSpc>
            </a:pPr>
            <a:r>
              <a:rPr lang="en-US" sz="5042">
                <a:solidFill>
                  <a:srgbClr val="FFFFFF"/>
                </a:solidFill>
                <a:latin typeface="Bobby Jones"/>
              </a:rPr>
              <a:t>DEFAULT PRIVATE KEY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4D478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2736037" y="4300428"/>
            <a:ext cx="8229600" cy="8229600"/>
          </a:xfrm>
          <a:prstGeom prst="rect">
            <a:avLst/>
          </a:prstGeom>
        </p:spPr>
      </p:pic>
      <p:sp>
        <p:nvSpPr>
          <p:cNvPr name="Freeform 3" id="3"/>
          <p:cNvSpPr/>
          <p:nvPr/>
        </p:nvSpPr>
        <p:spPr>
          <a:xfrm flipH="false" flipV="false" rot="0">
            <a:off x="390092" y="2056903"/>
            <a:ext cx="16212042" cy="7724969"/>
          </a:xfrm>
          <a:custGeom>
            <a:avLst/>
            <a:gdLst/>
            <a:ahLst/>
            <a:cxnLst/>
            <a:rect r="r" b="b" t="t" l="l"/>
            <a:pathLst>
              <a:path h="7724969" w="16212042">
                <a:moveTo>
                  <a:pt x="0" y="0"/>
                </a:moveTo>
                <a:lnTo>
                  <a:pt x="16212042" y="0"/>
                </a:lnTo>
                <a:lnTo>
                  <a:pt x="16212042" y="7724968"/>
                </a:lnTo>
                <a:lnTo>
                  <a:pt x="0" y="7724968"/>
                </a:lnTo>
                <a:lnTo>
                  <a:pt x="0" y="0"/>
                </a:lnTo>
                <a:close/>
              </a:path>
            </a:pathLst>
          </a:custGeom>
          <a:blipFill>
            <a:blip r:embed="rId3"/>
            <a:stretch>
              <a:fillRect l="0" t="0" r="0" b="0"/>
            </a:stretch>
          </a:blipFill>
        </p:spPr>
      </p:sp>
      <p:sp>
        <p:nvSpPr>
          <p:cNvPr name="TextBox 4" id="4"/>
          <p:cNvSpPr txBox="true"/>
          <p:nvPr/>
        </p:nvSpPr>
        <p:spPr>
          <a:xfrm rot="0">
            <a:off x="3642376" y="836106"/>
            <a:ext cx="5817837" cy="691904"/>
          </a:xfrm>
          <a:prstGeom prst="rect">
            <a:avLst/>
          </a:prstGeom>
        </p:spPr>
        <p:txBody>
          <a:bodyPr anchor="t" rtlCol="false" tIns="0" lIns="0" bIns="0" rIns="0">
            <a:spAutoFit/>
          </a:bodyPr>
          <a:lstStyle/>
          <a:p>
            <a:pPr algn="ctr">
              <a:lnSpc>
                <a:spcPts val="5092"/>
              </a:lnSpc>
            </a:pPr>
            <a:r>
              <a:rPr lang="en-US" sz="5042">
                <a:solidFill>
                  <a:srgbClr val="FFFFFF"/>
                </a:solidFill>
                <a:latin typeface="Bobby Jones"/>
              </a:rPr>
              <a:t>KEYS.XLSX</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4D4784"/>
        </a:solidFill>
      </p:bgPr>
    </p:bg>
    <p:spTree>
      <p:nvGrpSpPr>
        <p:cNvPr id="1" name=""/>
        <p:cNvGrpSpPr/>
        <p:nvPr/>
      </p:nvGrpSpPr>
      <p:grpSpPr>
        <a:xfrm>
          <a:off x="0" y="0"/>
          <a:ext cx="0" cy="0"/>
          <a:chOff x="0" y="0"/>
          <a:chExt cx="0" cy="0"/>
        </a:xfrm>
      </p:grpSpPr>
      <p:sp>
        <p:nvSpPr>
          <p:cNvPr name="Freeform 2" id="2"/>
          <p:cNvSpPr/>
          <p:nvPr/>
        </p:nvSpPr>
        <p:spPr>
          <a:xfrm flipH="false" flipV="false" rot="0">
            <a:off x="12360877" y="3540538"/>
            <a:ext cx="5801648" cy="2879068"/>
          </a:xfrm>
          <a:custGeom>
            <a:avLst/>
            <a:gdLst/>
            <a:ahLst/>
            <a:cxnLst/>
            <a:rect r="r" b="b" t="t" l="l"/>
            <a:pathLst>
              <a:path h="2879068" w="5801648">
                <a:moveTo>
                  <a:pt x="0" y="0"/>
                </a:moveTo>
                <a:lnTo>
                  <a:pt x="5801648" y="0"/>
                </a:lnTo>
                <a:lnTo>
                  <a:pt x="5801648" y="2879067"/>
                </a:lnTo>
                <a:lnTo>
                  <a:pt x="0" y="28790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39025" y="7344985"/>
            <a:ext cx="18966050" cy="3405302"/>
          </a:xfrm>
          <a:custGeom>
            <a:avLst/>
            <a:gdLst/>
            <a:ahLst/>
            <a:cxnLst/>
            <a:rect r="r" b="b" t="t" l="l"/>
            <a:pathLst>
              <a:path h="3405302" w="18966050">
                <a:moveTo>
                  <a:pt x="0" y="0"/>
                </a:moveTo>
                <a:lnTo>
                  <a:pt x="18966050" y="0"/>
                </a:lnTo>
                <a:lnTo>
                  <a:pt x="18966050" y="3405301"/>
                </a:lnTo>
                <a:lnTo>
                  <a:pt x="0" y="340530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504717" y="1586411"/>
            <a:ext cx="11746369" cy="7671889"/>
          </a:xfrm>
          <a:prstGeom prst="rect">
            <a:avLst/>
          </a:prstGeom>
        </p:spPr>
        <p:txBody>
          <a:bodyPr anchor="t" rtlCol="false" tIns="0" lIns="0" bIns="0" rIns="0">
            <a:spAutoFit/>
          </a:bodyPr>
          <a:lstStyle/>
          <a:p>
            <a:pPr algn="just" marL="662344" indent="-331172" lvl="1">
              <a:lnSpc>
                <a:spcPts val="4294"/>
              </a:lnSpc>
              <a:buFont typeface="Arial"/>
              <a:buChar char="•"/>
            </a:pPr>
            <a:r>
              <a:rPr lang="en-US" sz="3067">
                <a:solidFill>
                  <a:srgbClr val="FFFFFF"/>
                </a:solidFill>
                <a:latin typeface="Jua"/>
              </a:rPr>
              <a:t>One of the main difficulties was to understand the AES algorithm.</a:t>
            </a:r>
          </a:p>
          <a:p>
            <a:pPr algn="just">
              <a:lnSpc>
                <a:spcPts val="4294"/>
              </a:lnSpc>
            </a:pPr>
          </a:p>
          <a:p>
            <a:pPr algn="just" marL="662344" indent="-331172" lvl="1">
              <a:lnSpc>
                <a:spcPts val="4294"/>
              </a:lnSpc>
              <a:buFont typeface="Arial"/>
              <a:buChar char="•"/>
            </a:pPr>
            <a:r>
              <a:rPr lang="en-US" sz="3067">
                <a:solidFill>
                  <a:srgbClr val="FFFFFF"/>
                </a:solidFill>
                <a:latin typeface="Jua"/>
              </a:rPr>
              <a:t>Figuring out the correct timing for applying Base64 encoding was initially confusing, leading to several trials to ensure proper encoding and decoding during encryption and decryption.</a:t>
            </a:r>
          </a:p>
          <a:p>
            <a:pPr algn="just">
              <a:lnSpc>
                <a:spcPts val="4294"/>
              </a:lnSpc>
            </a:pPr>
          </a:p>
          <a:p>
            <a:pPr algn="just" marL="662344" indent="-331172" lvl="1">
              <a:lnSpc>
                <a:spcPts val="4294"/>
              </a:lnSpc>
              <a:buFont typeface="Arial"/>
              <a:buChar char="•"/>
            </a:pPr>
            <a:r>
              <a:rPr lang="en-US" sz="3067">
                <a:solidFill>
                  <a:srgbClr val="FFFFFF"/>
                </a:solidFill>
                <a:latin typeface="Jua"/>
              </a:rPr>
              <a:t>Integrating SHA-256 for user-provided keys to ensure security for AES encryption required a deep understanding of cryptographic standards.</a:t>
            </a:r>
          </a:p>
          <a:p>
            <a:pPr algn="just">
              <a:lnSpc>
                <a:spcPts val="4294"/>
              </a:lnSpc>
            </a:pPr>
          </a:p>
          <a:p>
            <a:pPr algn="just" marL="662344" indent="-331172" lvl="1">
              <a:lnSpc>
                <a:spcPts val="4294"/>
              </a:lnSpc>
              <a:buFont typeface="Arial"/>
              <a:buChar char="•"/>
            </a:pPr>
            <a:r>
              <a:rPr lang="en-US" sz="3067">
                <a:solidFill>
                  <a:srgbClr val="FFFFFF"/>
                </a:solidFill>
                <a:latin typeface="Jua"/>
              </a:rPr>
              <a:t>Implementing encryption and decryption functions.</a:t>
            </a:r>
          </a:p>
          <a:p>
            <a:pPr algn="just" marL="662344" indent="-331172" lvl="1">
              <a:lnSpc>
                <a:spcPts val="4294"/>
              </a:lnSpc>
              <a:buFont typeface="Arial"/>
              <a:buChar char="•"/>
            </a:pPr>
            <a:r>
              <a:rPr lang="en-US" sz="3067">
                <a:solidFill>
                  <a:srgbClr val="FFFFFF"/>
                </a:solidFill>
                <a:latin typeface="Jua"/>
              </a:rPr>
              <a:t>Managing encryption keys securely.</a:t>
            </a:r>
          </a:p>
          <a:p>
            <a:pPr algn="ctr">
              <a:lnSpc>
                <a:spcPts val="4294"/>
              </a:lnSpc>
            </a:pPr>
          </a:p>
        </p:txBody>
      </p:sp>
      <p:sp>
        <p:nvSpPr>
          <p:cNvPr name="TextBox 5" id="5"/>
          <p:cNvSpPr txBox="true"/>
          <p:nvPr/>
        </p:nvSpPr>
        <p:spPr>
          <a:xfrm rot="0">
            <a:off x="300646" y="344933"/>
            <a:ext cx="8189739" cy="1234184"/>
          </a:xfrm>
          <a:prstGeom prst="rect">
            <a:avLst/>
          </a:prstGeom>
        </p:spPr>
        <p:txBody>
          <a:bodyPr anchor="t" rtlCol="false" tIns="0" lIns="0" bIns="0" rIns="0">
            <a:spAutoFit/>
          </a:bodyPr>
          <a:lstStyle/>
          <a:p>
            <a:pPr algn="ctr">
              <a:lnSpc>
                <a:spcPts val="8369"/>
              </a:lnSpc>
            </a:pPr>
            <a:r>
              <a:rPr lang="en-US" sz="7277">
                <a:solidFill>
                  <a:srgbClr val="FFFFFF"/>
                </a:solidFill>
                <a:latin typeface="Jua"/>
              </a:rPr>
              <a:t>Difficulties faced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DAGBpRPmvzc</dc:identifier>
  <dcterms:modified xsi:type="dcterms:W3CDTF">2011-08-01T06:04:30Z</dcterms:modified>
  <cp:revision>1</cp:revision>
  <dc:title>Private Key</dc:title>
</cp:coreProperties>
</file>

<file path=docProps/thumbnail.jpeg>
</file>